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8" r:id="rId2"/>
    <p:sldId id="259" r:id="rId3"/>
    <p:sldId id="257" r:id="rId4"/>
    <p:sldId id="260" r:id="rId5"/>
    <p:sldId id="261" r:id="rId6"/>
    <p:sldId id="262" r:id="rId7"/>
    <p:sldId id="263" r:id="rId8"/>
    <p:sldId id="266" r:id="rId9"/>
    <p:sldId id="265" r:id="rId10"/>
    <p:sldId id="268" r:id="rId11"/>
    <p:sldId id="264" r:id="rId12"/>
    <p:sldId id="267" r:id="rId13"/>
    <p:sldId id="270" r:id="rId14"/>
    <p:sldId id="271" r:id="rId15"/>
    <p:sldId id="272" r:id="rId16"/>
    <p:sldId id="269" r:id="rId17"/>
    <p:sldId id="273" r:id="rId18"/>
    <p:sldId id="274" r:id="rId19"/>
    <p:sldId id="277" r:id="rId20"/>
    <p:sldId id="279" r:id="rId21"/>
    <p:sldId id="278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44" autoAdjust="0"/>
    <p:restoredTop sz="94660"/>
  </p:normalViewPr>
  <p:slideViewPr>
    <p:cSldViewPr>
      <p:cViewPr varScale="1">
        <p:scale>
          <a:sx n="69" d="100"/>
          <a:sy n="69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599977-A710-4623-A590-AC9AFE7A28DB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2E73FA-0D3C-456A-BBDF-57F6A5E3C5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0280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A86439-FCBF-4568-925E-19127E915D9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7356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A86439-FCBF-4568-925E-19127E915D9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332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5B2DD-D443-4464-B816-1B078ABC1F1A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71513-9C1F-4535-B7E4-82186D5418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5B2DD-D443-4464-B816-1B078ABC1F1A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71513-9C1F-4535-B7E4-82186D5418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5B2DD-D443-4464-B816-1B078ABC1F1A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71513-9C1F-4535-B7E4-82186D5418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5B2DD-D443-4464-B816-1B078ABC1F1A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71513-9C1F-4535-B7E4-82186D5418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5B2DD-D443-4464-B816-1B078ABC1F1A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71513-9C1F-4535-B7E4-82186D5418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5B2DD-D443-4464-B816-1B078ABC1F1A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71513-9C1F-4535-B7E4-82186D5418F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5B2DD-D443-4464-B816-1B078ABC1F1A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71513-9C1F-4535-B7E4-82186D5418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5B2DD-D443-4464-B816-1B078ABC1F1A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71513-9C1F-4535-B7E4-82186D5418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5B2DD-D443-4464-B816-1B078ABC1F1A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71513-9C1F-4535-B7E4-82186D5418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5B2DD-D443-4464-B816-1B078ABC1F1A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2C71513-9C1F-4535-B7E4-82186D5418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5B2DD-D443-4464-B816-1B078ABC1F1A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71513-9C1F-4535-B7E4-82186D5418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C5A5B2DD-D443-4464-B816-1B078ABC1F1A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92C71513-9C1F-4535-B7E4-82186D5418F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Persuasive Speechwriting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Basic Forensics</a:t>
            </a:r>
          </a:p>
        </p:txBody>
      </p:sp>
    </p:spTree>
    <p:extLst>
      <p:ext uri="{BB962C8B-B14F-4D97-AF65-F5344CB8AC3E}">
        <p14:creationId xmlns:p14="http://schemas.microsoft.com/office/powerpoint/2010/main" val="2736989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Thesis Statement (Roadmap)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● Final sentence(s) in the introductory paragraph</a:t>
            </a:r>
          </a:p>
          <a:p>
            <a:pPr marL="0" indent="0">
              <a:buNone/>
            </a:pPr>
            <a:r>
              <a:rPr lang="en-US" sz="2000" dirty="0"/>
              <a:t>● states your opinion on the issue</a:t>
            </a:r>
          </a:p>
          <a:p>
            <a:pPr marL="0" indent="0">
              <a:buNone/>
            </a:pPr>
            <a:r>
              <a:rPr lang="en-US" sz="2000" dirty="0"/>
              <a:t>● provides a clear path for the audience to follow for the</a:t>
            </a:r>
          </a:p>
          <a:p>
            <a:pPr marL="0" indent="0">
              <a:buNone/>
            </a:pPr>
            <a:r>
              <a:rPr lang="en-US" sz="2000" dirty="0"/>
              <a:t>body of the speech</a:t>
            </a:r>
          </a:p>
          <a:p>
            <a:pPr marL="0" indent="0">
              <a:buNone/>
            </a:pPr>
            <a:r>
              <a:rPr lang="en-US" sz="2000" dirty="0"/>
              <a:t>● uses transitional language</a:t>
            </a:r>
          </a:p>
          <a:p>
            <a:pPr marL="0" indent="0">
              <a:buNone/>
            </a:pPr>
            <a:r>
              <a:rPr lang="en-US" sz="2000" dirty="0"/>
              <a:t>● contains at least two to three main points</a:t>
            </a:r>
          </a:p>
        </p:txBody>
      </p:sp>
    </p:spTree>
    <p:extLst>
      <p:ext uri="{BB962C8B-B14F-4D97-AF65-F5344CB8AC3E}">
        <p14:creationId xmlns:p14="http://schemas.microsoft.com/office/powerpoint/2010/main" val="20111425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Transitions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--Transitions are words that tie two ideas together</a:t>
            </a:r>
            <a:r>
              <a:rPr lang="en-US" sz="2000" dirty="0" smtClean="0"/>
              <a:t>.</a:t>
            </a:r>
          </a:p>
          <a:p>
            <a:endParaRPr lang="en-US" sz="2000" dirty="0"/>
          </a:p>
          <a:p>
            <a:r>
              <a:rPr lang="en-US" sz="2000" dirty="0"/>
              <a:t>Examples:</a:t>
            </a:r>
          </a:p>
          <a:p>
            <a:pPr marL="0" lvl="1" indent="0">
              <a:buNone/>
            </a:pPr>
            <a:r>
              <a:rPr lang="en-US" sz="2000" dirty="0"/>
              <a:t>--first </a:t>
            </a:r>
            <a:r>
              <a:rPr lang="en-US" sz="2000" dirty="0" smtClean="0"/>
              <a:t>		--</a:t>
            </a:r>
            <a:r>
              <a:rPr lang="en-US" sz="2000" dirty="0"/>
              <a:t>finally</a:t>
            </a:r>
          </a:p>
          <a:p>
            <a:pPr marL="0" lvl="1" indent="0">
              <a:buNone/>
            </a:pPr>
            <a:r>
              <a:rPr lang="en-US" sz="2000" dirty="0"/>
              <a:t>--in conclusion </a:t>
            </a:r>
            <a:r>
              <a:rPr lang="en-US" sz="2000" dirty="0" smtClean="0"/>
              <a:t>	--</a:t>
            </a:r>
            <a:r>
              <a:rPr lang="en-US" sz="2000" dirty="0"/>
              <a:t>then</a:t>
            </a:r>
          </a:p>
          <a:p>
            <a:pPr marL="0" lvl="1" indent="0">
              <a:buNone/>
            </a:pPr>
            <a:r>
              <a:rPr lang="en-US" sz="2000" dirty="0"/>
              <a:t>--next </a:t>
            </a:r>
            <a:r>
              <a:rPr lang="en-US" sz="2000" dirty="0" smtClean="0"/>
              <a:t>		--</a:t>
            </a:r>
            <a:r>
              <a:rPr lang="en-US" sz="2000" dirty="0"/>
              <a:t>most importantly</a:t>
            </a:r>
          </a:p>
        </p:txBody>
      </p:sp>
    </p:spTree>
    <p:extLst>
      <p:ext uri="{BB962C8B-B14F-4D97-AF65-F5344CB8AC3E}">
        <p14:creationId xmlns:p14="http://schemas.microsoft.com/office/powerpoint/2010/main" val="6311074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28600"/>
            <a:ext cx="7520940" cy="548640"/>
          </a:xfrm>
        </p:spPr>
        <p:txBody>
          <a:bodyPr/>
          <a:lstStyle/>
          <a:p>
            <a:r>
              <a:rPr lang="en-US" dirty="0"/>
              <a:t>Body Paragraphs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762000"/>
            <a:ext cx="8229600" cy="5334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/>
              <a:t>--Body paragraphs are organized according to your thesis</a:t>
            </a:r>
          </a:p>
          <a:p>
            <a:pPr marL="0" indent="0">
              <a:buNone/>
            </a:pPr>
            <a:r>
              <a:rPr lang="en-US" sz="2000" dirty="0"/>
              <a:t>statement</a:t>
            </a:r>
            <a:r>
              <a:rPr lang="en-US" sz="2000" dirty="0" smtClean="0"/>
              <a:t>.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--May be organized chronologically (by time) or by importance</a:t>
            </a:r>
            <a:r>
              <a:rPr lang="en-US" sz="2000" dirty="0" smtClean="0"/>
              <a:t>.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--Contain a reasoning statement</a:t>
            </a:r>
          </a:p>
          <a:p>
            <a:pPr marL="400050" lvl="1" indent="0">
              <a:buNone/>
            </a:pPr>
            <a:r>
              <a:rPr lang="en-US" sz="2000" dirty="0"/>
              <a:t>○ "because</a:t>
            </a:r>
            <a:r>
              <a:rPr lang="en-US" sz="2000" dirty="0" smtClean="0"/>
              <a:t>...“</a:t>
            </a:r>
          </a:p>
          <a:p>
            <a:pPr marL="400050" lvl="1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--Body paragraphs </a:t>
            </a:r>
            <a:r>
              <a:rPr lang="en-US" sz="2000" dirty="0" smtClean="0"/>
              <a:t>examine </a:t>
            </a:r>
            <a:r>
              <a:rPr lang="en-US" sz="2000" dirty="0"/>
              <a:t>the issue from both sides (include the</a:t>
            </a:r>
          </a:p>
          <a:p>
            <a:pPr marL="0" indent="0">
              <a:buNone/>
            </a:pPr>
            <a:r>
              <a:rPr lang="en-US" sz="2000" dirty="0"/>
              <a:t>claim and counterclaim</a:t>
            </a:r>
            <a:r>
              <a:rPr lang="en-US" sz="2000" dirty="0" smtClean="0"/>
              <a:t>)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--Contain evidence</a:t>
            </a:r>
          </a:p>
          <a:p>
            <a:pPr marL="400050" lvl="1" indent="0">
              <a:buNone/>
            </a:pPr>
            <a:r>
              <a:rPr lang="en-US" sz="2000" dirty="0"/>
              <a:t>○ facts</a:t>
            </a:r>
          </a:p>
          <a:p>
            <a:pPr marL="400050" lvl="1" indent="0">
              <a:buNone/>
            </a:pPr>
            <a:r>
              <a:rPr lang="en-US" sz="2000" dirty="0"/>
              <a:t>○ numbers/statistics/data</a:t>
            </a:r>
          </a:p>
          <a:p>
            <a:pPr marL="400050" lvl="1" indent="0">
              <a:buNone/>
            </a:pPr>
            <a:r>
              <a:rPr lang="en-US" sz="2000" dirty="0"/>
              <a:t>○ quotes from reliable sources</a:t>
            </a:r>
          </a:p>
        </p:txBody>
      </p:sp>
    </p:spTree>
    <p:extLst>
      <p:ext uri="{BB962C8B-B14F-4D97-AF65-F5344CB8AC3E}">
        <p14:creationId xmlns:p14="http://schemas.microsoft.com/office/powerpoint/2010/main" val="31045512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● Repeat your thesis statement (road map</a:t>
            </a:r>
            <a:r>
              <a:rPr lang="en-US" sz="2000" dirty="0" smtClean="0"/>
              <a:t>).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● Reinforce the importance of your issue</a:t>
            </a:r>
            <a:r>
              <a:rPr lang="en-US" sz="2000" dirty="0" smtClean="0"/>
              <a:t>.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● Call the audience to action.</a:t>
            </a:r>
          </a:p>
        </p:txBody>
      </p:sp>
    </p:spTree>
    <p:extLst>
      <p:ext uri="{BB962C8B-B14F-4D97-AF65-F5344CB8AC3E}">
        <p14:creationId xmlns:p14="http://schemas.microsoft.com/office/powerpoint/2010/main" val="27911348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f</a:t>
            </a:r>
            <a:r>
              <a:rPr lang="en-US" dirty="0" smtClean="0"/>
              <a:t>oundation </a:t>
            </a:r>
            <a:r>
              <a:rPr lang="en-US" dirty="0"/>
              <a:t>of persuasion...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Argumentation is the foundation of persuasive writing</a:t>
            </a:r>
            <a:r>
              <a:rPr lang="en-US" sz="2000" dirty="0" smtClean="0"/>
              <a:t>.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In order to write effective persuasive pieces, you must</a:t>
            </a:r>
          </a:p>
          <a:p>
            <a:pPr marL="0" indent="0">
              <a:buNone/>
            </a:pPr>
            <a:r>
              <a:rPr lang="en-US" sz="2000" dirty="0"/>
              <a:t>know</a:t>
            </a:r>
          </a:p>
          <a:p>
            <a:pPr marL="400050" lvl="1" indent="0">
              <a:buNone/>
            </a:pPr>
            <a:r>
              <a:rPr lang="en-US" sz="2000" dirty="0"/>
              <a:t>● how to ANALYZE arguments and</a:t>
            </a:r>
          </a:p>
          <a:p>
            <a:pPr marL="400050" lvl="1" indent="0">
              <a:buNone/>
            </a:pPr>
            <a:r>
              <a:rPr lang="en-US" sz="2000" dirty="0"/>
              <a:t>● how to CONSTRUCT arguments</a:t>
            </a:r>
          </a:p>
        </p:txBody>
      </p:sp>
    </p:spTree>
    <p:extLst>
      <p:ext uri="{BB962C8B-B14F-4D97-AF65-F5344CB8AC3E}">
        <p14:creationId xmlns:p14="http://schemas.microsoft.com/office/powerpoint/2010/main" val="33728999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an argument?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An argument has 3 parts:</a:t>
            </a:r>
          </a:p>
          <a:p>
            <a:pPr marL="400050" lvl="1" indent="0">
              <a:buNone/>
            </a:pPr>
            <a:r>
              <a:rPr lang="en-US" sz="2000" dirty="0"/>
              <a:t>--</a:t>
            </a:r>
            <a:r>
              <a:rPr lang="en-US" sz="2000" b="1" dirty="0"/>
              <a:t>A</a:t>
            </a:r>
            <a:r>
              <a:rPr lang="en-US" sz="2000" dirty="0"/>
              <a:t>SSERTION: a statement that something is so.</a:t>
            </a:r>
          </a:p>
          <a:p>
            <a:pPr marL="400050" lvl="1" indent="0">
              <a:buNone/>
            </a:pPr>
            <a:r>
              <a:rPr lang="en-US" sz="2000" dirty="0"/>
              <a:t>--</a:t>
            </a:r>
            <a:r>
              <a:rPr lang="en-US" sz="2000" b="1" dirty="0"/>
              <a:t>R</a:t>
            </a:r>
            <a:r>
              <a:rPr lang="en-US" sz="2000" dirty="0"/>
              <a:t>EASONING: statements why the assertion is true,</a:t>
            </a:r>
          </a:p>
          <a:p>
            <a:pPr marL="400050" lvl="1" indent="0">
              <a:buNone/>
            </a:pPr>
            <a:r>
              <a:rPr lang="en-US" sz="2000" dirty="0"/>
              <a:t>usually begins with "because..."</a:t>
            </a:r>
          </a:p>
          <a:p>
            <a:pPr marL="400050" lvl="1" indent="0">
              <a:buNone/>
            </a:pPr>
            <a:r>
              <a:rPr lang="en-US" sz="2000" dirty="0"/>
              <a:t>--</a:t>
            </a:r>
            <a:r>
              <a:rPr lang="en-US" sz="2000" b="1" dirty="0"/>
              <a:t>E</a:t>
            </a:r>
            <a:r>
              <a:rPr lang="en-US" sz="2000" dirty="0"/>
              <a:t>VIDENCE: the proof of the reasoning</a:t>
            </a:r>
            <a:r>
              <a:rPr lang="en-US" sz="2000" dirty="0" smtClean="0"/>
              <a:t>.</a:t>
            </a:r>
          </a:p>
          <a:p>
            <a:pPr marL="400050" lvl="1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Remember....</a:t>
            </a:r>
          </a:p>
          <a:p>
            <a:pPr marL="0" indent="0">
              <a:buNone/>
            </a:pPr>
            <a:r>
              <a:rPr lang="en-US" sz="2000" b="1" dirty="0"/>
              <a:t>A-R-E </a:t>
            </a:r>
            <a:r>
              <a:rPr lang="en-US" sz="2000" dirty="0"/>
              <a:t>when you are analyzing or constructing an</a:t>
            </a:r>
          </a:p>
          <a:p>
            <a:pPr marL="0" indent="0">
              <a:buNone/>
            </a:pPr>
            <a:r>
              <a:rPr lang="en-US" sz="2000" dirty="0"/>
              <a:t>argument!</a:t>
            </a:r>
          </a:p>
        </p:txBody>
      </p:sp>
    </p:spTree>
    <p:extLst>
      <p:ext uri="{BB962C8B-B14F-4D97-AF65-F5344CB8AC3E}">
        <p14:creationId xmlns:p14="http://schemas.microsoft.com/office/powerpoint/2010/main" val="30209836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Let's look at an example....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Schools should ban vending machines. We should ban </a:t>
            </a:r>
            <a:r>
              <a:rPr lang="en-US" sz="2000" dirty="0" smtClean="0"/>
              <a:t>them because </a:t>
            </a:r>
            <a:r>
              <a:rPr lang="en-US" sz="2000" dirty="0"/>
              <a:t>of the high rates of childhood obesity. </a:t>
            </a:r>
            <a:r>
              <a:rPr lang="en-US" sz="2000" dirty="0" smtClean="0"/>
              <a:t>According to </a:t>
            </a:r>
            <a:r>
              <a:rPr lang="en-US" sz="2000" dirty="0"/>
              <a:t>the Centers for Disease Control, nine million children </a:t>
            </a:r>
            <a:r>
              <a:rPr lang="en-US" sz="2000" dirty="0" smtClean="0"/>
              <a:t>and teenagers </a:t>
            </a:r>
            <a:r>
              <a:rPr lang="en-US" sz="2000" dirty="0"/>
              <a:t>in the US are obese</a:t>
            </a:r>
            <a:r>
              <a:rPr lang="en-US" sz="2000" dirty="0" smtClean="0"/>
              <a:t>.</a:t>
            </a:r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/>
              <a:t>What is the assertion?</a:t>
            </a:r>
          </a:p>
          <a:p>
            <a:r>
              <a:rPr lang="en-US" sz="2000" dirty="0"/>
              <a:t>What is the reasoning?</a:t>
            </a:r>
          </a:p>
          <a:p>
            <a:r>
              <a:rPr lang="en-US" sz="2000" dirty="0"/>
              <a:t>What is the evidence?</a:t>
            </a:r>
          </a:p>
        </p:txBody>
      </p:sp>
    </p:spTree>
    <p:extLst>
      <p:ext uri="{BB962C8B-B14F-4D97-AF65-F5344CB8AC3E}">
        <p14:creationId xmlns:p14="http://schemas.microsoft.com/office/powerpoint/2010/main" val="14976553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Remember A-R-E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990600"/>
            <a:ext cx="7520940" cy="357984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/>
              <a:t>Assertion</a:t>
            </a:r>
          </a:p>
          <a:p>
            <a:pPr marL="0" indent="0">
              <a:buNone/>
            </a:pPr>
            <a:r>
              <a:rPr lang="en-US" sz="2000" dirty="0"/>
              <a:t>Schools should ban vending machines</a:t>
            </a:r>
            <a:r>
              <a:rPr lang="en-US" sz="2000" dirty="0" smtClean="0"/>
              <a:t>.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Reasoning</a:t>
            </a:r>
          </a:p>
          <a:p>
            <a:pPr marL="0" indent="0">
              <a:buNone/>
            </a:pPr>
            <a:r>
              <a:rPr lang="en-US" sz="2000" dirty="0"/>
              <a:t>We should ban them because of the high rates of</a:t>
            </a:r>
          </a:p>
          <a:p>
            <a:pPr marL="0" indent="0">
              <a:buNone/>
            </a:pPr>
            <a:r>
              <a:rPr lang="en-US" sz="2000" dirty="0"/>
              <a:t>childhood obesity</a:t>
            </a:r>
            <a:r>
              <a:rPr lang="en-US" sz="2000" dirty="0" smtClean="0"/>
              <a:t>.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Evidence</a:t>
            </a:r>
          </a:p>
          <a:p>
            <a:pPr marL="0" indent="0">
              <a:buNone/>
            </a:pPr>
            <a:r>
              <a:rPr lang="en-US" sz="2000" dirty="0"/>
              <a:t>According to the Centers for Disease Control, nine million</a:t>
            </a:r>
          </a:p>
          <a:p>
            <a:pPr marL="0" indent="0">
              <a:buNone/>
            </a:pPr>
            <a:r>
              <a:rPr lang="en-US" sz="2000" dirty="0"/>
              <a:t>children and teenagers in the US are obese.</a:t>
            </a:r>
          </a:p>
        </p:txBody>
      </p:sp>
    </p:spTree>
    <p:extLst>
      <p:ext uri="{BB962C8B-B14F-4D97-AF65-F5344CB8AC3E}">
        <p14:creationId xmlns:p14="http://schemas.microsoft.com/office/powerpoint/2010/main" val="30209836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#2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High schools should have later morning start times </a:t>
            </a:r>
            <a:r>
              <a:rPr lang="en-US" sz="2000" dirty="0" smtClean="0"/>
              <a:t>because teenagers </a:t>
            </a:r>
            <a:r>
              <a:rPr lang="en-US" sz="2000" dirty="0"/>
              <a:t>need more sleep than younger children or </a:t>
            </a:r>
            <a:r>
              <a:rPr lang="en-US" sz="2000" dirty="0" smtClean="0"/>
              <a:t>adults. According </a:t>
            </a:r>
            <a:r>
              <a:rPr lang="en-US" sz="2000" dirty="0"/>
              <a:t>to Dr. Emily Watson, a sleep expert, </a:t>
            </a:r>
            <a:r>
              <a:rPr lang="en-US" sz="2000" dirty="0" smtClean="0"/>
              <a:t>teenagers need </a:t>
            </a:r>
            <a:r>
              <a:rPr lang="en-US" sz="2000" dirty="0"/>
              <a:t>eight to ten hours of sleep but many do not go to </a:t>
            </a:r>
            <a:r>
              <a:rPr lang="en-US" sz="2000" dirty="0" smtClean="0"/>
              <a:t>bed before </a:t>
            </a:r>
            <a:r>
              <a:rPr lang="en-US" sz="2000" dirty="0"/>
              <a:t>midnight</a:t>
            </a:r>
            <a:r>
              <a:rPr lang="en-US" sz="2000" dirty="0" smtClean="0"/>
              <a:t>.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What is the assertion?</a:t>
            </a:r>
          </a:p>
          <a:p>
            <a:pPr marL="0" indent="0">
              <a:buNone/>
            </a:pPr>
            <a:r>
              <a:rPr lang="en-US" sz="2000" dirty="0"/>
              <a:t>What is the reasoning?</a:t>
            </a:r>
          </a:p>
          <a:p>
            <a:pPr marL="0" indent="0">
              <a:buNone/>
            </a:pPr>
            <a:r>
              <a:rPr lang="en-US" sz="2000" dirty="0"/>
              <a:t>What is the evidence?</a:t>
            </a:r>
          </a:p>
        </p:txBody>
      </p:sp>
    </p:spTree>
    <p:extLst>
      <p:ext uri="{BB962C8B-B14F-4D97-AF65-F5344CB8AC3E}">
        <p14:creationId xmlns:p14="http://schemas.microsoft.com/office/powerpoint/2010/main" val="30209836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Remember A-R-E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914400"/>
            <a:ext cx="7520940" cy="357984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/>
              <a:t>Assertion</a:t>
            </a:r>
          </a:p>
          <a:p>
            <a:pPr marL="0" indent="0">
              <a:buNone/>
            </a:pPr>
            <a:r>
              <a:rPr lang="en-US" sz="2000" dirty="0"/>
              <a:t>High schools should have later morning start times</a:t>
            </a:r>
            <a:r>
              <a:rPr lang="en-US" sz="2000" dirty="0" smtClean="0"/>
              <a:t>...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Reasoning</a:t>
            </a:r>
          </a:p>
          <a:p>
            <a:pPr marL="0" indent="0">
              <a:buNone/>
            </a:pPr>
            <a:r>
              <a:rPr lang="en-US" sz="2000" dirty="0"/>
              <a:t>because teenagers need more sleep than younger children</a:t>
            </a:r>
          </a:p>
          <a:p>
            <a:pPr marL="0" indent="0">
              <a:buNone/>
            </a:pPr>
            <a:r>
              <a:rPr lang="en-US" sz="2000" dirty="0"/>
              <a:t>or </a:t>
            </a:r>
            <a:r>
              <a:rPr lang="en-US" sz="2000" dirty="0" smtClean="0"/>
              <a:t>adults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Evidence</a:t>
            </a:r>
          </a:p>
          <a:p>
            <a:pPr marL="0" indent="0">
              <a:buNone/>
            </a:pPr>
            <a:r>
              <a:rPr lang="en-US" sz="2000" dirty="0"/>
              <a:t>According to Dr. Emily Watson, a sleep expert, teenagers</a:t>
            </a:r>
          </a:p>
          <a:p>
            <a:pPr marL="0" indent="0">
              <a:buNone/>
            </a:pPr>
            <a:r>
              <a:rPr lang="en-US" sz="2000" dirty="0"/>
              <a:t>need eight to ten hours of sleep but many do not go to bed</a:t>
            </a:r>
          </a:p>
          <a:p>
            <a:pPr marL="0" indent="0">
              <a:buNone/>
            </a:pPr>
            <a:r>
              <a:rPr lang="en-US" sz="2000" dirty="0"/>
              <a:t>before midnight.</a:t>
            </a:r>
          </a:p>
        </p:txBody>
      </p:sp>
    </p:spTree>
    <p:extLst>
      <p:ext uri="{BB962C8B-B14F-4D97-AF65-F5344CB8AC3E}">
        <p14:creationId xmlns:p14="http://schemas.microsoft.com/office/powerpoint/2010/main" val="33904678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Essential Understandings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304800"/>
            <a:ext cx="8001000" cy="574548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sz="2000" dirty="0" smtClean="0"/>
              <a:t>Our </a:t>
            </a:r>
            <a:r>
              <a:rPr lang="en-US" sz="2000" dirty="0"/>
              <a:t>audience and purpose help determine our writing mode. </a:t>
            </a:r>
            <a:endParaRPr lang="en-US" sz="2000" dirty="0" smtClean="0"/>
          </a:p>
          <a:p>
            <a:endParaRPr lang="en-US" sz="2000" dirty="0"/>
          </a:p>
          <a:p>
            <a:r>
              <a:rPr lang="en-US" sz="2000" dirty="0" smtClean="0"/>
              <a:t>Writers </a:t>
            </a:r>
            <a:r>
              <a:rPr lang="en-US" sz="2000" dirty="0"/>
              <a:t>manipulate style and voice to influence meaning and persuade audiences. </a:t>
            </a:r>
            <a:endParaRPr lang="en-US" sz="2000" dirty="0" smtClean="0"/>
          </a:p>
          <a:p>
            <a:endParaRPr lang="en-US" sz="2000" dirty="0"/>
          </a:p>
          <a:p>
            <a:r>
              <a:rPr lang="en-US" sz="2000" dirty="0" smtClean="0"/>
              <a:t>Effective </a:t>
            </a:r>
            <a:r>
              <a:rPr lang="en-US" sz="2000" dirty="0"/>
              <a:t>speaking skills allow us to accurately share information, ideas, and change minds.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2429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Persuasive Speech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Topic: any current event or timely issue.</a:t>
            </a:r>
          </a:p>
          <a:p>
            <a:pPr lvl="1"/>
            <a:r>
              <a:rPr lang="en-US" sz="2000" dirty="0"/>
              <a:t>Must be appropriate for school</a:t>
            </a:r>
          </a:p>
          <a:p>
            <a:pPr lvl="1"/>
            <a:r>
              <a:rPr lang="en-US" sz="2000" dirty="0"/>
              <a:t>Have topic approved before beginning </a:t>
            </a:r>
            <a:r>
              <a:rPr lang="en-US" sz="2000" dirty="0" smtClean="0"/>
              <a:t>research</a:t>
            </a:r>
          </a:p>
          <a:p>
            <a:pPr lvl="1"/>
            <a:endParaRPr lang="en-US" sz="2000" dirty="0"/>
          </a:p>
          <a:p>
            <a:r>
              <a:rPr lang="en-US" sz="2000" dirty="0"/>
              <a:t>Must use an anecdote or quote as attention grabber</a:t>
            </a:r>
            <a:r>
              <a:rPr lang="en-US" sz="2000" dirty="0" smtClean="0"/>
              <a:t>.</a:t>
            </a:r>
          </a:p>
          <a:p>
            <a:endParaRPr lang="en-US" sz="2000" dirty="0"/>
          </a:p>
          <a:p>
            <a:r>
              <a:rPr lang="en-US" sz="2000" dirty="0"/>
              <a:t>Must cite at least two outside sources in main points</a:t>
            </a:r>
            <a:r>
              <a:rPr lang="en-US" sz="2000" dirty="0" smtClean="0"/>
              <a:t>.</a:t>
            </a:r>
          </a:p>
          <a:p>
            <a:endParaRPr lang="en-US" sz="2000" dirty="0"/>
          </a:p>
          <a:p>
            <a:r>
              <a:rPr lang="en-US" sz="2000" dirty="0"/>
              <a:t>2 minutes maximum time</a:t>
            </a:r>
          </a:p>
        </p:txBody>
      </p:sp>
    </p:spTree>
    <p:extLst>
      <p:ext uri="{BB962C8B-B14F-4D97-AF65-F5344CB8AC3E}">
        <p14:creationId xmlns:p14="http://schemas.microsoft.com/office/powerpoint/2010/main" val="23658714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Organizing for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2 min total:</a:t>
            </a:r>
          </a:p>
          <a:p>
            <a:endParaRPr lang="en-US" sz="2000" dirty="0" smtClean="0"/>
          </a:p>
          <a:p>
            <a:r>
              <a:rPr lang="en-US" sz="2000" dirty="0" smtClean="0"/>
              <a:t>15 </a:t>
            </a:r>
            <a:r>
              <a:rPr lang="en-US" sz="2000" dirty="0"/>
              <a:t>second introduction (AG + T/RM</a:t>
            </a:r>
            <a:r>
              <a:rPr lang="en-US" sz="2000" dirty="0" smtClean="0"/>
              <a:t>)</a:t>
            </a:r>
          </a:p>
          <a:p>
            <a:endParaRPr lang="en-US" sz="2000" dirty="0"/>
          </a:p>
          <a:p>
            <a:r>
              <a:rPr lang="en-US" sz="2000" dirty="0"/>
              <a:t>1 min, 30 second for main </a:t>
            </a:r>
            <a:r>
              <a:rPr lang="en-US" sz="2000" dirty="0" smtClean="0"/>
              <a:t>points</a:t>
            </a:r>
          </a:p>
          <a:p>
            <a:endParaRPr lang="en-US" sz="2000" dirty="0"/>
          </a:p>
          <a:p>
            <a:r>
              <a:rPr lang="en-US" sz="2000" dirty="0"/>
              <a:t>15 second conclusion (restate/reinforce/call to action)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99806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do we write persuasively?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1. to argue</a:t>
            </a:r>
          </a:p>
          <a:p>
            <a:pPr marL="0" indent="0">
              <a:buNone/>
            </a:pPr>
            <a:r>
              <a:rPr lang="en-US" sz="2000" dirty="0"/>
              <a:t>2. to convince</a:t>
            </a:r>
          </a:p>
          <a:p>
            <a:pPr marL="0" indent="0">
              <a:buNone/>
            </a:pPr>
            <a:r>
              <a:rPr lang="en-US" sz="2000" dirty="0"/>
              <a:t>3. to call to </a:t>
            </a:r>
            <a:r>
              <a:rPr lang="en-US" sz="2000" dirty="0" smtClean="0"/>
              <a:t>action</a:t>
            </a:r>
          </a:p>
          <a:p>
            <a:pPr marL="0" indent="0">
              <a:buNone/>
            </a:pPr>
            <a:r>
              <a:rPr lang="en-US" sz="2000" dirty="0" smtClean="0"/>
              <a:t>4. to debate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6289545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Persuasive Speaking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...</a:t>
            </a:r>
            <a:r>
              <a:rPr lang="en-US" sz="2000" dirty="0"/>
              <a:t>is often found in:</a:t>
            </a:r>
          </a:p>
          <a:p>
            <a:r>
              <a:rPr lang="en-US" sz="2000" dirty="0" smtClean="0"/>
              <a:t>meetings</a:t>
            </a:r>
          </a:p>
          <a:p>
            <a:r>
              <a:rPr lang="en-US" sz="2000" dirty="0" smtClean="0"/>
              <a:t>newspapers </a:t>
            </a:r>
            <a:r>
              <a:rPr lang="en-US" sz="2000" dirty="0"/>
              <a:t>(</a:t>
            </a:r>
            <a:r>
              <a:rPr lang="en-US" sz="2000" dirty="0" smtClean="0"/>
              <a:t>op/ed. </a:t>
            </a:r>
            <a:r>
              <a:rPr lang="en-US" sz="2000" dirty="0"/>
              <a:t>page, letters to the editor)</a:t>
            </a:r>
          </a:p>
          <a:p>
            <a:r>
              <a:rPr lang="en-US" sz="2000" dirty="0" smtClean="0"/>
              <a:t>fundraising appeals</a:t>
            </a:r>
            <a:endParaRPr lang="en-US" sz="2000" dirty="0"/>
          </a:p>
          <a:p>
            <a:r>
              <a:rPr lang="en-US" sz="2000" dirty="0" smtClean="0"/>
              <a:t>humanitarian </a:t>
            </a:r>
            <a:r>
              <a:rPr lang="en-US" sz="2000" dirty="0"/>
              <a:t>causes</a:t>
            </a:r>
          </a:p>
          <a:p>
            <a:r>
              <a:rPr lang="en-US" sz="2000" dirty="0" smtClean="0"/>
              <a:t>politics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0404881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Vocabulary of Persuasive Writing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990600"/>
            <a:ext cx="7520940" cy="3579849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attention-grabber: the topic sentence in a written</a:t>
            </a:r>
          </a:p>
          <a:p>
            <a:pPr marL="0" indent="0">
              <a:buNone/>
            </a:pPr>
            <a:r>
              <a:rPr lang="en-US" sz="2000" dirty="0"/>
              <a:t>piece that grabs the audience's attention and</a:t>
            </a:r>
          </a:p>
          <a:p>
            <a:pPr marL="0" indent="0">
              <a:buNone/>
            </a:pPr>
            <a:r>
              <a:rPr lang="en-US" sz="2000" dirty="0"/>
              <a:t>entices them to read more</a:t>
            </a:r>
            <a:r>
              <a:rPr lang="en-US" sz="2000" dirty="0" smtClean="0"/>
              <a:t>.</a:t>
            </a:r>
          </a:p>
          <a:p>
            <a:pPr marL="0" indent="0">
              <a:buNone/>
            </a:pPr>
            <a:endParaRPr lang="en-US" sz="20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thesis statement: a "roadmap" of the main points in</a:t>
            </a:r>
          </a:p>
          <a:p>
            <a:pPr marL="0" indent="0">
              <a:buNone/>
            </a:pPr>
            <a:r>
              <a:rPr lang="en-US" sz="2000" dirty="0"/>
              <a:t>your essay</a:t>
            </a:r>
            <a:r>
              <a:rPr lang="en-US" sz="2000" dirty="0" smtClean="0"/>
              <a:t>.</a:t>
            </a:r>
          </a:p>
          <a:p>
            <a:pPr marL="0" indent="0">
              <a:buNone/>
            </a:pPr>
            <a:endParaRPr lang="en-US" sz="20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conclusion: the final paragraph in your essay. It</a:t>
            </a:r>
          </a:p>
          <a:p>
            <a:pPr marL="0" indent="0">
              <a:buNone/>
            </a:pPr>
            <a:r>
              <a:rPr lang="en-US" sz="2000" dirty="0"/>
              <a:t>restates the thesis statement and calls the</a:t>
            </a:r>
          </a:p>
          <a:p>
            <a:pPr marL="0" indent="0">
              <a:buNone/>
            </a:pPr>
            <a:r>
              <a:rPr lang="en-US" sz="2000" dirty="0"/>
              <a:t>audience to act.</a:t>
            </a:r>
          </a:p>
        </p:txBody>
      </p:sp>
    </p:spTree>
    <p:extLst>
      <p:ext uri="{BB962C8B-B14F-4D97-AF65-F5344CB8AC3E}">
        <p14:creationId xmlns:p14="http://schemas.microsoft.com/office/powerpoint/2010/main" val="3440922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782" y="288493"/>
            <a:ext cx="8229600" cy="1143000"/>
          </a:xfrm>
        </p:spPr>
        <p:txBody>
          <a:bodyPr/>
          <a:lstStyle/>
          <a:p>
            <a:r>
              <a:rPr lang="en-US" dirty="0"/>
              <a:t>Vocabulary of Persuasive Writing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argument: an attempt to convince an audience about </a:t>
            </a:r>
            <a:r>
              <a:rPr lang="en-US" sz="2000" dirty="0" smtClean="0"/>
              <a:t>some idea.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assertion: a statement that something is so</a:t>
            </a:r>
            <a:r>
              <a:rPr lang="en-US" sz="2000" dirty="0" smtClean="0"/>
              <a:t>.</a:t>
            </a:r>
          </a:p>
          <a:p>
            <a:pPr marL="0" indent="0"/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reasoning: reason why the assertion is valid, also called </a:t>
            </a:r>
            <a:r>
              <a:rPr lang="en-US" sz="2000" dirty="0" smtClean="0"/>
              <a:t>the "because</a:t>
            </a:r>
            <a:r>
              <a:rPr lang="en-US" sz="2000" dirty="0"/>
              <a:t>" </a:t>
            </a:r>
            <a:r>
              <a:rPr lang="en-US" sz="2000" dirty="0" smtClean="0"/>
              <a:t>statement</a:t>
            </a:r>
            <a:r>
              <a:rPr lang="en-US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092699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 of Persuasive Writing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evidence: proof that the reasoning is true (facts, </a:t>
            </a:r>
            <a:r>
              <a:rPr lang="en-US" sz="2000" dirty="0" smtClean="0"/>
              <a:t>quotes, statistics</a:t>
            </a:r>
            <a:r>
              <a:rPr lang="en-US" sz="2000" dirty="0"/>
              <a:t>, examples, data</a:t>
            </a:r>
            <a:r>
              <a:rPr lang="en-US" sz="2000" dirty="0" smtClean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0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transitions: words or phrases that tie two ideas together.</a:t>
            </a:r>
          </a:p>
        </p:txBody>
      </p:sp>
    </p:spTree>
    <p:extLst>
      <p:ext uri="{BB962C8B-B14F-4D97-AF65-F5344CB8AC3E}">
        <p14:creationId xmlns:p14="http://schemas.microsoft.com/office/powerpoint/2010/main" val="25281813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28600"/>
            <a:ext cx="7520940" cy="548640"/>
          </a:xfrm>
        </p:spPr>
        <p:txBody>
          <a:bodyPr>
            <a:normAutofit/>
          </a:bodyPr>
          <a:lstStyle/>
          <a:p>
            <a:r>
              <a:rPr lang="en-US" dirty="0"/>
              <a:t>Critical Features of </a:t>
            </a:r>
            <a:r>
              <a:rPr lang="en-US" dirty="0" smtClean="0"/>
              <a:t>a Persuasive Speech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838200"/>
            <a:ext cx="7520940" cy="357984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/>
              <a:t>1. Title</a:t>
            </a:r>
          </a:p>
          <a:p>
            <a:pPr marL="0" indent="0">
              <a:buNone/>
            </a:pPr>
            <a:r>
              <a:rPr lang="en-US" sz="2000" dirty="0"/>
              <a:t>2. Topic Sentence (Attention-Grabber)</a:t>
            </a:r>
          </a:p>
          <a:p>
            <a:pPr marL="0" indent="0">
              <a:buNone/>
            </a:pPr>
            <a:r>
              <a:rPr lang="en-US" sz="2000" dirty="0"/>
              <a:t>3. Thesis Statement (Roadmap)</a:t>
            </a:r>
          </a:p>
          <a:p>
            <a:pPr marL="400050" lvl="1" indent="0">
              <a:buNone/>
            </a:pPr>
            <a:r>
              <a:rPr lang="en-US" sz="2000" dirty="0"/>
              <a:t>--Contains the assertion</a:t>
            </a:r>
          </a:p>
          <a:p>
            <a:pPr marL="400050" lvl="1" indent="0">
              <a:buNone/>
            </a:pPr>
            <a:r>
              <a:rPr lang="en-US" sz="2000" dirty="0"/>
              <a:t>--Outlines three to four main reasons</a:t>
            </a:r>
          </a:p>
          <a:p>
            <a:pPr marL="0" indent="0">
              <a:buNone/>
            </a:pPr>
            <a:r>
              <a:rPr lang="en-US" sz="2000" dirty="0"/>
              <a:t>4. Transition words between body paragraphs</a:t>
            </a:r>
          </a:p>
          <a:p>
            <a:pPr marL="0" indent="0">
              <a:buNone/>
            </a:pPr>
            <a:r>
              <a:rPr lang="en-US" sz="2000" dirty="0"/>
              <a:t>5. Explanations, examples, data, evidence that show both</a:t>
            </a:r>
          </a:p>
          <a:p>
            <a:pPr marL="0" indent="0">
              <a:buNone/>
            </a:pPr>
            <a:r>
              <a:rPr lang="en-US" sz="2000" dirty="0"/>
              <a:t>sides of an issue.</a:t>
            </a:r>
          </a:p>
          <a:p>
            <a:pPr marL="0" indent="0">
              <a:buNone/>
            </a:pPr>
            <a:r>
              <a:rPr lang="en-US" sz="2000" dirty="0"/>
              <a:t>6. Conclusion</a:t>
            </a:r>
          </a:p>
          <a:p>
            <a:pPr marL="400050" lvl="1" indent="0">
              <a:buNone/>
            </a:pPr>
            <a:r>
              <a:rPr lang="en-US" sz="2000" dirty="0"/>
              <a:t>--Restates thesis/roadmap</a:t>
            </a:r>
          </a:p>
          <a:p>
            <a:pPr marL="400050" lvl="1" indent="0">
              <a:buNone/>
            </a:pPr>
            <a:r>
              <a:rPr lang="en-US" sz="2000" dirty="0"/>
              <a:t>--Calls the audience to action</a:t>
            </a:r>
          </a:p>
        </p:txBody>
      </p:sp>
    </p:spTree>
    <p:extLst>
      <p:ext uri="{BB962C8B-B14F-4D97-AF65-F5344CB8AC3E}">
        <p14:creationId xmlns:p14="http://schemas.microsoft.com/office/powerpoint/2010/main" val="22570829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Topic Sentence (Attention-Grabber)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● main purpose is to grab the audience's attention </a:t>
            </a:r>
            <a:r>
              <a:rPr lang="en-US" sz="2000" dirty="0" smtClean="0"/>
              <a:t>and entice </a:t>
            </a:r>
            <a:r>
              <a:rPr lang="en-US" sz="2000" dirty="0"/>
              <a:t>them to read more</a:t>
            </a:r>
          </a:p>
          <a:p>
            <a:pPr marL="0" indent="0">
              <a:buNone/>
            </a:pPr>
            <a:r>
              <a:rPr lang="en-US" sz="2000" dirty="0"/>
              <a:t>● must link to your speech's topic</a:t>
            </a:r>
          </a:p>
          <a:p>
            <a:pPr marL="0" indent="0">
              <a:buNone/>
            </a:pPr>
            <a:r>
              <a:rPr lang="en-US" sz="2000" dirty="0"/>
              <a:t>● </a:t>
            </a:r>
            <a:r>
              <a:rPr lang="en-US" sz="2000" dirty="0" smtClean="0"/>
              <a:t>types </a:t>
            </a:r>
            <a:r>
              <a:rPr lang="en-US" sz="2000" dirty="0"/>
              <a:t>of attention-grabbers:</a:t>
            </a:r>
          </a:p>
          <a:p>
            <a:pPr marL="400050" lvl="1" indent="0">
              <a:buNone/>
            </a:pPr>
            <a:r>
              <a:rPr lang="en-US" sz="2000" dirty="0"/>
              <a:t>○ quote</a:t>
            </a:r>
          </a:p>
          <a:p>
            <a:pPr marL="400050" lvl="1" indent="0">
              <a:buNone/>
            </a:pPr>
            <a:r>
              <a:rPr lang="en-US" sz="2000" dirty="0"/>
              <a:t>○ statistic or fact</a:t>
            </a:r>
          </a:p>
          <a:p>
            <a:pPr marL="400050" lvl="1" indent="0">
              <a:buNone/>
            </a:pPr>
            <a:r>
              <a:rPr lang="en-US" sz="2000" dirty="0"/>
              <a:t>○ question</a:t>
            </a:r>
          </a:p>
          <a:p>
            <a:pPr marL="400050" lvl="1" indent="0">
              <a:buNone/>
            </a:pPr>
            <a:r>
              <a:rPr lang="en-US" sz="2000" dirty="0"/>
              <a:t>○ anecdote</a:t>
            </a:r>
          </a:p>
        </p:txBody>
      </p:sp>
    </p:spTree>
    <p:extLst>
      <p:ext uri="{BB962C8B-B14F-4D97-AF65-F5344CB8AC3E}">
        <p14:creationId xmlns:p14="http://schemas.microsoft.com/office/powerpoint/2010/main" val="34493486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209</TotalTime>
  <Words>888</Words>
  <Application>Microsoft Office PowerPoint</Application>
  <PresentationFormat>On-screen Show (4:3)</PresentationFormat>
  <Paragraphs>172</Paragraphs>
  <Slides>21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Angles</vt:lpstr>
      <vt:lpstr>Persuasive Speechwriting</vt:lpstr>
      <vt:lpstr>Essential Understandings</vt:lpstr>
      <vt:lpstr>Why do we write persuasively?</vt:lpstr>
      <vt:lpstr>Persuasive Speaking  </vt:lpstr>
      <vt:lpstr>Vocabulary of Persuasive Writing</vt:lpstr>
      <vt:lpstr>Vocabulary of Persuasive Writing</vt:lpstr>
      <vt:lpstr>Vocabulary of Persuasive Writing</vt:lpstr>
      <vt:lpstr>Critical Features of a Persuasive Speech</vt:lpstr>
      <vt:lpstr>Topic Sentence (Attention-Grabber)</vt:lpstr>
      <vt:lpstr>Thesis Statement (Roadmap)</vt:lpstr>
      <vt:lpstr>Transitions</vt:lpstr>
      <vt:lpstr>Body Paragraphs</vt:lpstr>
      <vt:lpstr>Conclusion</vt:lpstr>
      <vt:lpstr>The foundation of persuasion...</vt:lpstr>
      <vt:lpstr>What is an argument?</vt:lpstr>
      <vt:lpstr>Let's look at an example....</vt:lpstr>
      <vt:lpstr>Remember A-R-E</vt:lpstr>
      <vt:lpstr>Example #2</vt:lpstr>
      <vt:lpstr>Remember A-R-E</vt:lpstr>
      <vt:lpstr>Persuasive Speech</vt:lpstr>
      <vt:lpstr>Organizing for time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Persuasive Speechwriting</dc:title>
  <dc:creator>Amanda Sitter</dc:creator>
  <cp:lastModifiedBy>Amanda Sitter</cp:lastModifiedBy>
  <cp:revision>12</cp:revision>
  <dcterms:created xsi:type="dcterms:W3CDTF">2015-03-05T16:40:58Z</dcterms:created>
  <dcterms:modified xsi:type="dcterms:W3CDTF">2015-10-15T11:48:36Z</dcterms:modified>
</cp:coreProperties>
</file>